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94" r:id="rId5"/>
    <p:sldId id="292" r:id="rId6"/>
    <p:sldId id="281" r:id="rId7"/>
    <p:sldId id="298" r:id="rId8"/>
    <p:sldId id="285" r:id="rId9"/>
    <p:sldId id="293" r:id="rId10"/>
    <p:sldId id="299" r:id="rId11"/>
    <p:sldId id="286" r:id="rId12"/>
    <p:sldId id="296" r:id="rId13"/>
    <p:sldId id="273" r:id="rId14"/>
    <p:sldId id="274" r:id="rId15"/>
    <p:sldId id="272" r:id="rId16"/>
    <p:sldId id="276" r:id="rId17"/>
    <p:sldId id="275" r:id="rId18"/>
    <p:sldId id="291" r:id="rId19"/>
    <p:sldId id="277" r:id="rId20"/>
    <p:sldId id="278"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9900"/>
    <a:srgbClr val="6699FF"/>
    <a:srgbClr val="99CC00"/>
    <a:srgbClr val="CCFFCC"/>
    <a:srgbClr val="6600CC"/>
    <a:srgbClr val="FCEFBA"/>
    <a:srgbClr val="FFE4C9"/>
    <a:srgbClr val="000000"/>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3352800"/>
            <a:ext cx="8839200" cy="3170099"/>
          </a:xfrm>
          <a:prstGeom prst="rect">
            <a:avLst/>
          </a:prstGeom>
          <a:noFill/>
        </p:spPr>
        <p:txBody>
          <a:bodyPr wrap="square" rtlCol="0">
            <a:spAutoFit/>
          </a:bodyPr>
          <a:lstStyle/>
          <a:p>
            <a:pPr algn="just"/>
            <a:r>
              <a:rPr lang="en-US" sz="2500" dirty="0">
                <a:solidFill>
                  <a:srgbClr val="FF00FF"/>
                </a:solidFill>
                <a:latin typeface="Arial Narrow" pitchFamily="34" charset="0"/>
                <a:cs typeface="Times New Roman" pitchFamily="18" charset="0"/>
              </a:rPr>
              <a:t>	</a:t>
            </a:r>
            <a:r>
              <a:rPr lang="en-US" sz="2500" dirty="0">
                <a:solidFill>
                  <a:srgbClr val="00B0F0"/>
                </a:solidFill>
                <a:latin typeface="Arial Narrow" pitchFamily="34" charset="0"/>
                <a:cs typeface="Times New Roman" pitchFamily="18" charset="0"/>
              </a:rPr>
              <a:t>For all their works, prayers and apostolic endeavors, their ordinary married and family life, their daily occupations, their physical and mental relaxation, if carried out in the Spirit, and even the hardships of life, if patiently borne-all these become "spiritual sacrifices acceptable to God through Jesus Christ"(199). Together with the offering of the Lord's body, they are most fittingly offered in the celebration of the Eucharist. Thus, as those everywhere who adore in holy activity, the laity consecrate the world itself to God</a:t>
            </a:r>
            <a:r>
              <a:rPr lang="en-US" sz="2500" dirty="0">
                <a:solidFill>
                  <a:srgbClr val="FF00FF"/>
                </a:solidFill>
                <a:latin typeface="Arial Narrow" pitchFamily="34" charset="0"/>
                <a:cs typeface="Times New Roman" pitchFamily="18" charset="0"/>
              </a:rPr>
              <a:t> </a:t>
            </a:r>
            <a:r>
              <a:rPr lang="en-US" sz="2500" dirty="0">
                <a:latin typeface="Arial Narrow" pitchFamily="34" charset="0"/>
                <a:cs typeface="Times New Roman" pitchFamily="18" charset="0"/>
              </a:rPr>
              <a:t>(The Church, No.34).</a:t>
            </a:r>
          </a:p>
        </p:txBody>
      </p:sp>
      <p:pic>
        <p:nvPicPr>
          <p:cNvPr id="9218" name="Picture 2" descr="C:\Users\user\Desktop\emm.jpg"/>
          <p:cNvPicPr>
            <a:picLocks noChangeAspect="1" noChangeArrowheads="1"/>
          </p:cNvPicPr>
          <p:nvPr/>
        </p:nvPicPr>
        <p:blipFill>
          <a:blip r:embed="rId2" cstate="print"/>
          <a:srcRect/>
          <a:stretch>
            <a:fillRect/>
          </a:stretch>
        </p:blipFill>
        <p:spPr bwMode="auto">
          <a:xfrm>
            <a:off x="2286000" y="0"/>
            <a:ext cx="4495800" cy="3291265"/>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20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HOLY QURBANA: THE NOBLEST OF ALL WORSHIPS</a:t>
            </a:r>
          </a:p>
        </p:txBody>
      </p:sp>
      <p:sp>
        <p:nvSpPr>
          <p:cNvPr id="7" name="TextBox 6"/>
          <p:cNvSpPr txBox="1"/>
          <p:nvPr/>
        </p:nvSpPr>
        <p:spPr>
          <a:xfrm>
            <a:off x="228600" y="1981200"/>
            <a:ext cx="5105400" cy="4324261"/>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FF00FF"/>
                </a:solidFill>
                <a:latin typeface="Arial Narrow" pitchFamily="34" charset="0"/>
                <a:cs typeface="Times New Roman" pitchFamily="18" charset="0"/>
              </a:rPr>
              <a:t>The Holy Qurbana is the highest form of worship the Church can offer to God. It is offered by Jesus Christ, the head, in association with the Church, his body, to the Eternal Father. At the same time, it is also a worship offered by the Church, the body of Christ, in union with Jesus Christ. </a:t>
            </a:r>
            <a:r>
              <a:rPr lang="en-US" sz="2500" dirty="0">
                <a:latin typeface="Arial Narrow" pitchFamily="34" charset="0"/>
                <a:cs typeface="Times New Roman" pitchFamily="18" charset="0"/>
              </a:rPr>
              <a:t>Through the Holy Qurbana we participate in the life, suffering, death and resurrection of Jesus Christ, the eternal priest..</a:t>
            </a:r>
          </a:p>
        </p:txBody>
      </p:sp>
      <p:pic>
        <p:nvPicPr>
          <p:cNvPr id="5" name="Picture 2" descr="C:\Users\user\Desktop\Bitmap in Page 39-43 (Lesson 6).cdr.jpg"/>
          <p:cNvPicPr>
            <a:picLocks noChangeAspect="1" noChangeArrowheads="1"/>
          </p:cNvPicPr>
          <p:nvPr/>
        </p:nvPicPr>
        <p:blipFill>
          <a:blip r:embed="rId2" cstate="print"/>
          <a:srcRect/>
          <a:stretch>
            <a:fillRect/>
          </a:stretch>
        </p:blipFill>
        <p:spPr bwMode="auto">
          <a:xfrm>
            <a:off x="5508763" y="1600200"/>
            <a:ext cx="3635237" cy="52578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2049"/>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MINISTERIAL PRIESTHOOD</a:t>
            </a:r>
          </a:p>
        </p:txBody>
      </p:sp>
      <p:sp>
        <p:nvSpPr>
          <p:cNvPr id="7" name="TextBox 6"/>
          <p:cNvSpPr txBox="1"/>
          <p:nvPr/>
        </p:nvSpPr>
        <p:spPr>
          <a:xfrm>
            <a:off x="228600" y="1070550"/>
            <a:ext cx="6096000" cy="4339650"/>
          </a:xfrm>
          <a:prstGeom prst="rect">
            <a:avLst/>
          </a:prstGeom>
          <a:noFill/>
        </p:spPr>
        <p:txBody>
          <a:bodyPr wrap="square" rtlCol="0">
            <a:spAutoFit/>
          </a:bodyPr>
          <a:lstStyle/>
          <a:p>
            <a:pPr algn="just"/>
            <a:r>
              <a:rPr lang="en-US" sz="2300" dirty="0">
                <a:latin typeface="Arial Narrow" pitchFamily="34" charset="0"/>
                <a:cs typeface="Times New Roman" pitchFamily="18" charset="0"/>
              </a:rPr>
              <a:t>	As Christians, we share the priesthood of Jesus through baptism. But some are specially chosen and anointed by God in order to minister to the people of God and to offer the sacrifice of sanctification. This is called the ministerial priesthood. However, both the common priesthood and the ministerial priesthood are participation in the one and the eternal priesthood of Christ. The one who shares in the ministerial priesthood serves, leads and sanctifies the community of believers. He performs the holy sacrifice of Mass as a representative of Christ and offers it to God in the name of all the people  (The Church, No. 10).</a:t>
            </a:r>
          </a:p>
        </p:txBody>
      </p:sp>
      <p:sp>
        <p:nvSpPr>
          <p:cNvPr id="5" name="TextBox 4"/>
          <p:cNvSpPr txBox="1"/>
          <p:nvPr/>
        </p:nvSpPr>
        <p:spPr>
          <a:xfrm>
            <a:off x="381000" y="5486400"/>
            <a:ext cx="8458200" cy="1154162"/>
          </a:xfrm>
          <a:prstGeom prst="rect">
            <a:avLst/>
          </a:prstGeom>
          <a:noFill/>
        </p:spPr>
        <p:txBody>
          <a:bodyPr wrap="square" rtlCol="0">
            <a:spAutoFit/>
          </a:bodyPr>
          <a:lstStyle/>
          <a:p>
            <a:pPr algn="just"/>
            <a:r>
              <a:rPr lang="en-US" sz="2300" dirty="0">
                <a:latin typeface="Arial Narrow" pitchFamily="34" charset="0"/>
              </a:rPr>
              <a:t>We should become a priestly people who offer real worship to God by bearing patiently the sufferings and sorrows of daily life and by offering our bodies to do good for others.</a:t>
            </a:r>
          </a:p>
        </p:txBody>
      </p:sp>
      <p:pic>
        <p:nvPicPr>
          <p:cNvPr id="10242" name="Picture 2" descr="C:\Users\user\Desktop\Bitmap in Page 39-43 (Lesson 6).cdr.jpg"/>
          <p:cNvPicPr>
            <a:picLocks noChangeAspect="1" noChangeArrowheads="1"/>
          </p:cNvPicPr>
          <p:nvPr/>
        </p:nvPicPr>
        <p:blipFill>
          <a:blip r:embed="rId2" cstate="print"/>
          <a:srcRect/>
          <a:stretch>
            <a:fillRect/>
          </a:stretch>
        </p:blipFill>
        <p:spPr bwMode="auto">
          <a:xfrm>
            <a:off x="6419851" y="1219200"/>
            <a:ext cx="2724150" cy="39624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21336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 </a:t>
            </a:r>
            <a:br>
              <a:rPr lang="en-US" sz="3500" b="1" dirty="0">
                <a:solidFill>
                  <a:srgbClr val="FF0000"/>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100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1 Pet. 2: 1-10</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295400" y="2819400"/>
            <a:ext cx="66294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6576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You are a chosen race, a royal </a:t>
            </a:r>
          </a:p>
          <a:p>
            <a:pPr algn="ctr">
              <a:buNone/>
            </a:pPr>
            <a:r>
              <a:rPr lang="en-US" sz="3000" dirty="0">
                <a:solidFill>
                  <a:schemeClr val="tx1"/>
                </a:solidFill>
                <a:latin typeface="Arial Narrow" pitchFamily="34" charset="0"/>
                <a:cs typeface="Times New Roman" pitchFamily="18" charset="0"/>
              </a:rPr>
              <a:t>priesthood, a holy nation, </a:t>
            </a:r>
          </a:p>
          <a:p>
            <a:pPr algn="ctr">
              <a:buNone/>
            </a:pPr>
            <a:r>
              <a:rPr lang="en-US" sz="3000" dirty="0">
                <a:solidFill>
                  <a:schemeClr val="tx1"/>
                </a:solidFill>
                <a:latin typeface="Arial Narrow" pitchFamily="34" charset="0"/>
                <a:cs typeface="Times New Roman" pitchFamily="18" charset="0"/>
              </a:rPr>
              <a:t>God's own people  (1 Pet. 2:9).</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3048000"/>
            <a:ext cx="9067800" cy="1143000"/>
          </a:xfrm>
        </p:spPr>
        <p:txBody>
          <a:bodyPr>
            <a:noAutofit/>
          </a:bodyPr>
          <a:lstStyle/>
          <a:p>
            <a:pPr algn="ctr">
              <a:buNone/>
            </a:pPr>
            <a:r>
              <a:rPr lang="en-US" sz="3000" dirty="0">
                <a:solidFill>
                  <a:schemeClr val="tx1"/>
                </a:solidFill>
                <a:latin typeface="Arial Narrow" pitchFamily="34" charset="0"/>
                <a:cs typeface="Times New Roman" pitchFamily="18" charset="0"/>
              </a:rPr>
              <a:t>Jesus, our eternal high priest, help us to offer with </a:t>
            </a:r>
          </a:p>
          <a:p>
            <a:pPr algn="ctr">
              <a:buNone/>
            </a:pPr>
            <a:r>
              <a:rPr lang="en-US" sz="3000" dirty="0">
                <a:solidFill>
                  <a:schemeClr val="tx1"/>
                </a:solidFill>
                <a:latin typeface="Arial Narrow" pitchFamily="34" charset="0"/>
                <a:cs typeface="Times New Roman" pitchFamily="18" charset="0"/>
              </a:rPr>
              <a:t>pure hearts the Eucharistic sacrifice, which you </a:t>
            </a:r>
          </a:p>
          <a:p>
            <a:pPr algn="ctr">
              <a:buNone/>
            </a:pPr>
            <a:r>
              <a:rPr lang="en-US" sz="3000" dirty="0">
                <a:solidFill>
                  <a:schemeClr val="tx1"/>
                </a:solidFill>
                <a:latin typeface="Arial Narrow" pitchFamily="34" charset="0"/>
                <a:cs typeface="Times New Roman" pitchFamily="18" charset="0"/>
              </a:rPr>
              <a:t>gave to the Church to be offered till </a:t>
            </a:r>
          </a:p>
          <a:p>
            <a:pPr algn="ctr">
              <a:buNone/>
            </a:pPr>
            <a:r>
              <a:rPr lang="en-US" sz="3000" dirty="0">
                <a:solidFill>
                  <a:schemeClr val="tx1"/>
                </a:solidFill>
                <a:latin typeface="Arial Narrow" pitchFamily="34" charset="0"/>
                <a:cs typeface="Times New Roman" pitchFamily="18" charset="0"/>
              </a:rPr>
              <a:t>the end of the world.</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304800" y="3505200"/>
            <a:ext cx="83820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shall offer to God all the </a:t>
            </a:r>
          </a:p>
          <a:p>
            <a:pPr marL="0" indent="0" algn="ctr">
              <a:buNone/>
            </a:pPr>
            <a:r>
              <a:rPr lang="en-US" sz="3000" dirty="0">
                <a:solidFill>
                  <a:schemeClr val="tx1"/>
                </a:solidFill>
                <a:latin typeface="Arial Narrow" pitchFamily="34" charset="0"/>
                <a:cs typeface="Times New Roman" pitchFamily="18" charset="0"/>
              </a:rPr>
              <a:t>difficulties I face in my life in union with the </a:t>
            </a:r>
          </a:p>
          <a:p>
            <a:pPr marL="0" indent="0" algn="ctr">
              <a:buNone/>
            </a:pPr>
            <a:r>
              <a:rPr lang="en-US" sz="3000" dirty="0">
                <a:solidFill>
                  <a:schemeClr val="tx1"/>
                </a:solidFill>
                <a:latin typeface="Arial Narrow" pitchFamily="34" charset="0"/>
                <a:cs typeface="Times New Roman" pitchFamily="18" charset="0"/>
              </a:rPr>
              <a:t>Sacrifice of Jesus.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600200"/>
            <a:ext cx="8991600" cy="37338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752600"/>
            <a:ext cx="9144000" cy="838200"/>
          </a:xfrm>
        </p:spPr>
        <p:txBody>
          <a:bodyPr>
            <a:noAutofit/>
          </a:bodyPr>
          <a:lstStyle/>
          <a:p>
            <a:pPr algn="ctr"/>
            <a:r>
              <a:rPr lang="en-US" sz="3500" b="1" dirty="0">
                <a:solidFill>
                  <a:srgbClr val="FF0000"/>
                </a:solidFill>
                <a:latin typeface="Cooper Std Black" pitchFamily="18" charset="0"/>
                <a:cs typeface="Times New Roman" pitchFamily="18" charset="0"/>
              </a:rPr>
              <a:t>To Think with the Church</a:t>
            </a:r>
            <a:endParaRPr lang="en-US" sz="35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819400"/>
            <a:ext cx="8991600" cy="914400"/>
          </a:xfrm>
        </p:spPr>
        <p:txBody>
          <a:bodyPr>
            <a:noAutofit/>
          </a:bodyPr>
          <a:lstStyle/>
          <a:p>
            <a:pPr algn="ctr">
              <a:buNone/>
            </a:pPr>
            <a:r>
              <a:rPr lang="en-US" sz="3000" dirty="0">
                <a:solidFill>
                  <a:schemeClr val="tx1"/>
                </a:solidFill>
                <a:latin typeface="Arial Narrow" pitchFamily="34" charset="0"/>
                <a:cs typeface="Times New Roman" pitchFamily="18" charset="0"/>
              </a:rPr>
              <a:t>Though they differ in essence and not only in degree, the common priesthood of the faithful and the ministerial or hierarchical priesthood are none the less </a:t>
            </a:r>
            <a:r>
              <a:rPr lang="en-US" sz="3000" dirty="0" err="1">
                <a:solidFill>
                  <a:schemeClr val="tx1"/>
                </a:solidFill>
                <a:latin typeface="Arial Narrow" pitchFamily="34" charset="0"/>
                <a:cs typeface="Times New Roman" pitchFamily="18" charset="0"/>
              </a:rPr>
              <a:t>correlatedone</a:t>
            </a:r>
            <a:r>
              <a:rPr lang="en-US" sz="3000" dirty="0">
                <a:solidFill>
                  <a:schemeClr val="tx1"/>
                </a:solidFill>
                <a:latin typeface="Arial Narrow" pitchFamily="34" charset="0"/>
                <a:cs typeface="Times New Roman" pitchFamily="18" charset="0"/>
              </a:rPr>
              <a:t> to another; each in its own proper way shares in the one priesthood of Christ </a:t>
            </a:r>
            <a:r>
              <a:rPr lang="en-US" sz="2500" dirty="0">
                <a:solidFill>
                  <a:schemeClr val="tx1"/>
                </a:solidFill>
                <a:latin typeface="Arial Narrow" pitchFamily="34" charset="0"/>
                <a:cs typeface="Times New Roman" pitchFamily="18" charset="0"/>
              </a:rPr>
              <a:t>(Vat. II,  The Church, No. 10).</a:t>
            </a:r>
          </a:p>
        </p:txBody>
      </p:sp>
      <p:sp>
        <p:nvSpPr>
          <p:cNvPr id="16" name="Sun 15"/>
          <p:cNvSpPr/>
          <p:nvPr/>
        </p:nvSpPr>
        <p:spPr>
          <a:xfrm>
            <a:off x="2286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7620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381000" y="1619264"/>
            <a:ext cx="8305800" cy="3638536"/>
          </a:xfrm>
        </p:spPr>
        <p:txBody>
          <a:bodyPr>
            <a:noAutofit/>
          </a:bodyPr>
          <a:lstStyle/>
          <a:p>
            <a:pPr marL="0" indent="0" algn="just">
              <a:buNone/>
            </a:pPr>
            <a:r>
              <a:rPr lang="en-US" sz="2600" dirty="0">
                <a:solidFill>
                  <a:schemeClr val="tx1"/>
                </a:solidFill>
                <a:latin typeface="Arial Narrow" pitchFamily="34" charset="0"/>
                <a:cs typeface="Times New Roman" pitchFamily="18" charset="0"/>
              </a:rPr>
              <a:t>	In early days, there was no seminary training for priestly candidates as we have today, among the Mar </a:t>
            </a:r>
            <a:r>
              <a:rPr lang="en-US" sz="2600" dirty="0" err="1">
                <a:solidFill>
                  <a:schemeClr val="tx1"/>
                </a:solidFill>
                <a:latin typeface="Arial Narrow" pitchFamily="34" charset="0"/>
                <a:cs typeface="Times New Roman" pitchFamily="18" charset="0"/>
              </a:rPr>
              <a:t>Thomma</a:t>
            </a:r>
            <a:r>
              <a:rPr lang="en-US" sz="2600" dirty="0">
                <a:solidFill>
                  <a:schemeClr val="tx1"/>
                </a:solidFill>
                <a:latin typeface="Arial Narrow" pitchFamily="34" charset="0"/>
                <a:cs typeface="Times New Roman" pitchFamily="18" charset="0"/>
              </a:rPr>
              <a:t> Christians. They were put under the care of some priests who were known for their knowledge and ability, and they trained these candidates. The priest who trained such candidates was known as '</a:t>
            </a:r>
            <a:r>
              <a:rPr lang="en-US" sz="2600" dirty="0" err="1">
                <a:solidFill>
                  <a:schemeClr val="tx1"/>
                </a:solidFill>
                <a:latin typeface="Arial Narrow" pitchFamily="34" charset="0"/>
                <a:cs typeface="Times New Roman" pitchFamily="18" charset="0"/>
              </a:rPr>
              <a:t>Malpan</a:t>
            </a:r>
            <a:r>
              <a:rPr lang="en-US" sz="2600" dirty="0">
                <a:solidFill>
                  <a:schemeClr val="tx1"/>
                </a:solidFill>
                <a:latin typeface="Arial Narrow" pitchFamily="34" charset="0"/>
                <a:cs typeface="Times New Roman" pitchFamily="18" charset="0"/>
              </a:rPr>
              <a:t>‘. The training did not have any specific duration. Those who were judged worthy for priestly ordination were raised to priesthood by the Bishop on the recommendation of the '</a:t>
            </a:r>
            <a:r>
              <a:rPr lang="en-US" sz="2600" dirty="0" err="1">
                <a:solidFill>
                  <a:schemeClr val="tx1"/>
                </a:solidFill>
                <a:latin typeface="Arial Narrow" pitchFamily="34" charset="0"/>
                <a:cs typeface="Times New Roman" pitchFamily="18" charset="0"/>
              </a:rPr>
              <a:t>Malpan</a:t>
            </a:r>
            <a:r>
              <a:rPr lang="en-US" sz="2600" dirty="0">
                <a:solidFill>
                  <a:schemeClr val="tx1"/>
                </a:solidFill>
                <a:latin typeface="Arial Narrow" pitchFamily="34" charset="0"/>
                <a:cs typeface="Times New Roman" pitchFamily="18" charset="0"/>
              </a:rPr>
              <a:t>' who trained him and taking into consideration to the need for priests in the parish. Normally these ordained priests served in their own parish.</a:t>
            </a: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152400" y="2057400"/>
            <a:ext cx="8991600" cy="4648200"/>
          </a:xfrm>
        </p:spPr>
        <p:txBody>
          <a:bodyPr>
            <a:noAutofit/>
          </a:bodyPr>
          <a:lstStyle/>
          <a:p>
            <a:pPr marL="347663" indent="-347663" algn="just">
              <a:buNone/>
            </a:pPr>
            <a:r>
              <a:rPr lang="en-US" sz="2800" dirty="0">
                <a:solidFill>
                  <a:schemeClr val="tx1"/>
                </a:solidFill>
                <a:latin typeface="Arial Narrow" pitchFamily="34" charset="0"/>
                <a:cs typeface="Times New Roman" pitchFamily="18" charset="0"/>
              </a:rPr>
              <a:t>1.	What were the functions of the priesthood in the Old Testament?</a:t>
            </a:r>
          </a:p>
          <a:p>
            <a:pPr marL="347663" indent="-347663" algn="just">
              <a:buNone/>
            </a:pPr>
            <a:r>
              <a:rPr lang="en-US" sz="2800" dirty="0">
                <a:solidFill>
                  <a:schemeClr val="tx1"/>
                </a:solidFill>
                <a:latin typeface="Arial Narrow" pitchFamily="34" charset="0"/>
                <a:cs typeface="Times New Roman" pitchFamily="18" charset="0"/>
              </a:rPr>
              <a:t>2.	Why did God liberate Israel from their slavery?</a:t>
            </a:r>
          </a:p>
          <a:p>
            <a:pPr marL="347663" indent="-347663" algn="just">
              <a:buNone/>
            </a:pPr>
            <a:r>
              <a:rPr lang="en-US" sz="2800" dirty="0">
                <a:solidFill>
                  <a:schemeClr val="tx1"/>
                </a:solidFill>
                <a:latin typeface="Arial Narrow" pitchFamily="34" charset="0"/>
                <a:cs typeface="Times New Roman" pitchFamily="18" charset="0"/>
              </a:rPr>
              <a:t>3.	How does the Church, saved by the blood of Christ, become a priestly people and a worshiping community?</a:t>
            </a:r>
          </a:p>
          <a:p>
            <a:pPr marL="347663" indent="-347663" algn="just">
              <a:buNone/>
            </a:pPr>
            <a:r>
              <a:rPr lang="en-US" sz="2800" dirty="0">
                <a:solidFill>
                  <a:schemeClr val="tx1"/>
                </a:solidFill>
                <a:latin typeface="Arial Narrow" pitchFamily="34" charset="0"/>
                <a:cs typeface="Times New Roman" pitchFamily="18" charset="0"/>
              </a:rPr>
              <a:t>4.	The Sacrifice of the Holy Qurbana is the highest form of worship: Explain.</a:t>
            </a:r>
          </a:p>
          <a:p>
            <a:pPr marL="347663" indent="-347663" algn="just">
              <a:buNone/>
            </a:pPr>
            <a:r>
              <a:rPr lang="en-US" sz="2800" dirty="0">
                <a:solidFill>
                  <a:schemeClr val="tx1"/>
                </a:solidFill>
                <a:latin typeface="Arial Narrow" pitchFamily="34" charset="0"/>
                <a:cs typeface="Times New Roman" pitchFamily="18" charset="0"/>
              </a:rPr>
              <a:t>5.	As a priestly people of God in the New Testament, how are we to exercise our ministry of common priesthood?</a:t>
            </a:r>
          </a:p>
          <a:p>
            <a:pPr marL="347663" indent="-347663" algn="just">
              <a:buNone/>
            </a:pPr>
            <a:r>
              <a:rPr lang="en-US" sz="2800" dirty="0">
                <a:solidFill>
                  <a:schemeClr val="tx1"/>
                </a:solidFill>
                <a:latin typeface="Arial Narrow" pitchFamily="34" charset="0"/>
                <a:cs typeface="Times New Roman" pitchFamily="18" charset="0"/>
              </a:rPr>
              <a:t> 	</a:t>
            </a:r>
          </a:p>
        </p:txBody>
      </p:sp>
      <p:sp>
        <p:nvSpPr>
          <p:cNvPr id="7" name="Rectangle 6"/>
          <p:cNvSpPr/>
          <p:nvPr/>
        </p:nvSpPr>
        <p:spPr>
          <a:xfrm>
            <a:off x="0" y="1600201"/>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600201"/>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p:cTn id="43"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5">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78584"/>
            <a:ext cx="9144000" cy="1092607"/>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6</a:t>
            </a:r>
          </a:p>
          <a:p>
            <a:pPr algn="ctr"/>
            <a:r>
              <a:rPr lang="en-US" sz="3500" b="1" dirty="0">
                <a:solidFill>
                  <a:srgbClr val="FF0000"/>
                </a:solidFill>
                <a:latin typeface="Cooper Std Black" pitchFamily="18" charset="0"/>
                <a:cs typeface="Times New Roman" pitchFamily="18" charset="0"/>
              </a:rPr>
              <a:t>CHURCH : THE PRIESTLY PEOPLE</a:t>
            </a:r>
            <a:endParaRPr lang="en-US" sz="3500" b="1" dirty="0">
              <a:latin typeface="Cooper Std Black" pitchFamily="18" charset="0"/>
              <a:cs typeface="Times New Roman" pitchFamily="18" charset="0"/>
            </a:endParaRPr>
          </a:p>
        </p:txBody>
      </p:sp>
      <p:pic>
        <p:nvPicPr>
          <p:cNvPr id="2" name="Picture 2" descr="C:\Users\user\Desktop\candlesandcross_zps3da0abf1.jpg"/>
          <p:cNvPicPr>
            <a:picLocks noChangeAspect="1" noChangeArrowheads="1"/>
          </p:cNvPicPr>
          <p:nvPr/>
        </p:nvPicPr>
        <p:blipFill>
          <a:blip r:embed="rId2" cstate="print"/>
          <a:srcRect/>
          <a:stretch>
            <a:fillRect/>
          </a:stretch>
        </p:blipFill>
        <p:spPr bwMode="auto">
          <a:xfrm>
            <a:off x="914400" y="1828800"/>
            <a:ext cx="7315200" cy="4876800"/>
          </a:xfrm>
          <a:prstGeom prst="rect">
            <a:avLst/>
          </a:prstGeom>
          <a:noFill/>
        </p:spPr>
      </p:pic>
      <p:pic>
        <p:nvPicPr>
          <p:cNvPr id="6" name="Picture 2" descr="C:\Users\user\Desktop\Bitmap in Page 39-43 (Lesson 6).cdr.jpg"/>
          <p:cNvPicPr>
            <a:picLocks noChangeAspect="1" noChangeArrowheads="1"/>
          </p:cNvPicPr>
          <p:nvPr/>
        </p:nvPicPr>
        <p:blipFill>
          <a:blip r:embed="rId3" cstate="print">
            <a:lum bright="70000" contrast="-70000"/>
          </a:blip>
          <a:srcRect t="15556"/>
          <a:stretch>
            <a:fillRect/>
          </a:stretch>
        </p:blipFill>
        <p:spPr bwMode="auto">
          <a:xfrm>
            <a:off x="4876800" y="1837283"/>
            <a:ext cx="3336295" cy="4258717"/>
          </a:xfrm>
          <a:prstGeom prst="rect">
            <a:avLst/>
          </a:prstGeom>
          <a:noFill/>
          <a:effectLst>
            <a:softEdge rad="635000"/>
          </a:effectLst>
        </p:spPr>
      </p:pic>
    </p:spTree>
    <p:extLst>
      <p:ext uri="{BB962C8B-B14F-4D97-AF65-F5344CB8AC3E}">
        <p14:creationId xmlns:p14="http://schemas.microsoft.com/office/powerpoint/2010/main" xmlns=""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4648200" y="152400"/>
            <a:ext cx="4343400" cy="6632585"/>
          </a:xfrm>
          <a:prstGeom prst="rect">
            <a:avLst/>
          </a:prstGeom>
          <a:noFill/>
        </p:spPr>
        <p:txBody>
          <a:bodyPr wrap="square" rtlCol="0">
            <a:spAutoFit/>
          </a:bodyPr>
          <a:lstStyle/>
          <a:p>
            <a:pPr algn="just"/>
            <a:r>
              <a:rPr lang="en-US" sz="2500" dirty="0">
                <a:latin typeface="Arial Narrow" pitchFamily="34" charset="0"/>
                <a:cs typeface="Times New Roman" pitchFamily="18" charset="0"/>
              </a:rPr>
              <a:t>	God chose Aaron and his Sons with the mission to offer sacrifice for the sanctification of the people of Israel. God ordered Moses to anoint Aaron. </a:t>
            </a:r>
            <a:r>
              <a:rPr lang="en-US" sz="2500" dirty="0">
                <a:solidFill>
                  <a:srgbClr val="FF00FF"/>
                </a:solidFill>
                <a:latin typeface="Arial Narrow" pitchFamily="34" charset="0"/>
                <a:cs typeface="Times New Roman" pitchFamily="18" charset="0"/>
              </a:rPr>
              <a:t>As per God's direction “Moses brought Aaron and his sons, and washed them with water. And put on him the coat and girded him with the girdle and clothed him with the robe… Then Moses took the anointing oil and anointed the tabernacle and all that was in it and consecrated them… And he poured some of the anointing oil on Aaron's head and anointed him, he consecrated him…”</a:t>
            </a:r>
            <a:r>
              <a:rPr lang="en-US" sz="2500" dirty="0">
                <a:latin typeface="Arial Narrow" pitchFamily="34" charset="0"/>
                <a:cs typeface="Times New Roman" pitchFamily="18" charset="0"/>
              </a:rPr>
              <a:t> (Lev. 8:1-13).</a:t>
            </a:r>
          </a:p>
        </p:txBody>
      </p:sp>
      <p:pic>
        <p:nvPicPr>
          <p:cNvPr id="2" name="Picture 2" descr="C:\Users\user\Desktop\Bitmap in Page 39-43 (Lesson 6).cdr.jpg"/>
          <p:cNvPicPr>
            <a:picLocks noChangeAspect="1" noChangeArrowheads="1"/>
          </p:cNvPicPr>
          <p:nvPr/>
        </p:nvPicPr>
        <p:blipFill>
          <a:blip r:embed="rId2" cstate="print"/>
          <a:srcRect/>
          <a:stretch>
            <a:fillRect/>
          </a:stretch>
        </p:blipFill>
        <p:spPr bwMode="auto">
          <a:xfrm>
            <a:off x="-1" y="0"/>
            <a:ext cx="4536849" cy="68580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28600" y="3352800"/>
            <a:ext cx="8686800" cy="3170099"/>
          </a:xfrm>
          <a:prstGeom prst="rect">
            <a:avLst/>
          </a:prstGeom>
          <a:noFill/>
        </p:spPr>
        <p:txBody>
          <a:bodyPr wrap="square" rtlCol="0">
            <a:spAutoFit/>
          </a:bodyPr>
          <a:lstStyle/>
          <a:p>
            <a:pPr algn="just"/>
            <a:r>
              <a:rPr lang="en-US" sz="2500" dirty="0">
                <a:solidFill>
                  <a:srgbClr val="FF00FF"/>
                </a:solidFill>
                <a:latin typeface="Arial Narrow" pitchFamily="34" charset="0"/>
                <a:cs typeface="Times New Roman" pitchFamily="18" charset="0"/>
              </a:rPr>
              <a:t>	</a:t>
            </a:r>
            <a:r>
              <a:rPr lang="en-US" sz="2500" dirty="0">
                <a:solidFill>
                  <a:srgbClr val="00B0F0"/>
                </a:solidFill>
                <a:latin typeface="Arial Narrow" pitchFamily="34" charset="0"/>
                <a:cs typeface="Times New Roman" pitchFamily="18" charset="0"/>
              </a:rPr>
              <a:t>This is the beginning of Israel's history of Priesthood. A priest in the Old Testament was set apart to offer worship to the Lord and as such, he was to be blameless and holy. His primary function was to offer sacrifices, gifts and incense to the Lord in the name of the people. He was to pray for the people and be a mediator between God and his people. A priest was to be a witness of God's holiness before his people. It was also his duty, as in Leviticus, to teach the people of Israel all the statutes which the Lord has spoken to them by Moses” </a:t>
            </a:r>
            <a:r>
              <a:rPr lang="en-US" sz="2500" dirty="0">
                <a:latin typeface="Arial Narrow" pitchFamily="34" charset="0"/>
                <a:cs typeface="Times New Roman" pitchFamily="18" charset="0"/>
              </a:rPr>
              <a:t>(Lev. 10:11).</a:t>
            </a:r>
          </a:p>
        </p:txBody>
      </p:sp>
      <p:pic>
        <p:nvPicPr>
          <p:cNvPr id="3074" name="Picture 2" descr="C:\Users\user\Desktop\600Jesus-Heaven-011.jpg"/>
          <p:cNvPicPr>
            <a:picLocks noChangeAspect="1" noChangeArrowheads="1"/>
          </p:cNvPicPr>
          <p:nvPr/>
        </p:nvPicPr>
        <p:blipFill>
          <a:blip r:embed="rId2" cstate="print"/>
          <a:srcRect/>
          <a:stretch>
            <a:fillRect/>
          </a:stretch>
        </p:blipFill>
        <p:spPr bwMode="auto">
          <a:xfrm>
            <a:off x="2362200" y="0"/>
            <a:ext cx="4368800" cy="32766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3920222"/>
            <a:ext cx="8839200" cy="2785378"/>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FF00FF"/>
                </a:solidFill>
                <a:latin typeface="Arial Narrow" pitchFamily="34" charset="0"/>
                <a:cs typeface="Times New Roman" pitchFamily="18" charset="0"/>
              </a:rPr>
              <a:t>God called Israel out from slavery in order to make them a people who would offer him worship and priestly service. </a:t>
            </a:r>
            <a:r>
              <a:rPr lang="en-US" sz="2500" dirty="0">
                <a:latin typeface="Arial Narrow" pitchFamily="34" charset="0"/>
                <a:cs typeface="Times New Roman" pitchFamily="18" charset="0"/>
              </a:rPr>
              <a:t>For this purpose, he anointed Aaron and his sons and priests. God told Moses while making covenant at Sinai: </a:t>
            </a:r>
            <a:r>
              <a:rPr lang="en-US" sz="2500" dirty="0">
                <a:solidFill>
                  <a:srgbClr val="FF00FF"/>
                </a:solidFill>
                <a:latin typeface="Arial Narrow" pitchFamily="34" charset="0"/>
                <a:cs typeface="Times New Roman" pitchFamily="18" charset="0"/>
              </a:rPr>
              <a:t>“Now therefore, if you will obey my voice and keep my covenant, you shall be my own possession among all peoples; for all the earth is mine, and you shall be to me a kingdom of priests and a holy nation.”</a:t>
            </a:r>
            <a:r>
              <a:rPr lang="en-US" sz="2500" dirty="0">
                <a:latin typeface="Arial Narrow" pitchFamily="34" charset="0"/>
                <a:cs typeface="Times New Roman" pitchFamily="18" charset="0"/>
              </a:rPr>
              <a:t> (Ex. 19:5-6)</a:t>
            </a:r>
          </a:p>
        </p:txBody>
      </p:sp>
      <p:sp>
        <p:nvSpPr>
          <p:cNvPr id="5" name="TextBox 4"/>
          <p:cNvSpPr txBox="1"/>
          <p:nvPr/>
        </p:nvSpPr>
        <p:spPr>
          <a:xfrm>
            <a:off x="0" y="238036"/>
            <a:ext cx="9144000" cy="600164"/>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ISRAEL, A PRIESTLY PEOPLE</a:t>
            </a:r>
          </a:p>
        </p:txBody>
      </p:sp>
      <p:pic>
        <p:nvPicPr>
          <p:cNvPr id="4098" name="Picture 2" descr="C:\Users\user\Desktop\Book_of_Exodus_Chapter_28-2_(Bible_Illustrations_by_Sweet_Media).jpg"/>
          <p:cNvPicPr>
            <a:picLocks noChangeAspect="1" noChangeArrowheads="1"/>
          </p:cNvPicPr>
          <p:nvPr/>
        </p:nvPicPr>
        <p:blipFill>
          <a:blip r:embed="rId2" cstate="print"/>
          <a:srcRect/>
          <a:stretch>
            <a:fillRect/>
          </a:stretch>
        </p:blipFill>
        <p:spPr bwMode="auto">
          <a:xfrm>
            <a:off x="2514600" y="838200"/>
            <a:ext cx="4111886" cy="30480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3150781"/>
            <a:ext cx="8839200" cy="355481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Aaron and his sons were specially chosen by God to minister unto the Lord by offering worship and sacrifice… So priesthood was restricted to Aaron's family and his descendants. But the worship and sacrifice, offered by him was incomplete. Jesus in his talks with the woman of Samaria at the well of Jacob brought out the real significance and meaning of worship. He said, “But the hour is coming, and now is, when the true worshippers will worship the Father in spirit and truth…” (Jn. 4:23). By this Jesus meant the sacrifice which he had to accomplish and the sacrifice that has to be offered by the Church.</a:t>
            </a:r>
          </a:p>
        </p:txBody>
      </p:sp>
      <p:sp>
        <p:nvSpPr>
          <p:cNvPr id="4" name="TextBox 3"/>
          <p:cNvSpPr txBox="1"/>
          <p:nvPr/>
        </p:nvSpPr>
        <p:spPr>
          <a:xfrm>
            <a:off x="4572000" y="457200"/>
            <a:ext cx="4572000" cy="2400657"/>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THE PRIESTHOOD OF THE OLD TESTAMENT AND THE PRIESTHOOD OF  JESUS</a:t>
            </a:r>
          </a:p>
        </p:txBody>
      </p:sp>
      <p:pic>
        <p:nvPicPr>
          <p:cNvPr id="5122" name="Picture 2" descr="C:\Users\user\Desktop\The-Woman-Of-Samaria.jpg"/>
          <p:cNvPicPr>
            <a:picLocks noChangeAspect="1" noChangeArrowheads="1"/>
          </p:cNvPicPr>
          <p:nvPr/>
        </p:nvPicPr>
        <p:blipFill>
          <a:blip r:embed="rId2" cstate="print"/>
          <a:srcRect/>
          <a:stretch>
            <a:fillRect/>
          </a:stretch>
        </p:blipFill>
        <p:spPr bwMode="auto">
          <a:xfrm>
            <a:off x="0" y="0"/>
            <a:ext cx="4516917" cy="31242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3459301"/>
            <a:ext cx="8839200" cy="3170099"/>
          </a:xfrm>
          <a:prstGeom prst="rect">
            <a:avLst/>
          </a:prstGeom>
          <a:noFill/>
        </p:spPr>
        <p:txBody>
          <a:bodyPr wrap="square" rtlCol="0">
            <a:spAutoFit/>
          </a:bodyPr>
          <a:lstStyle/>
          <a:p>
            <a:pPr algn="just"/>
            <a:r>
              <a:rPr lang="en-US" sz="2500" dirty="0">
                <a:solidFill>
                  <a:srgbClr val="FF00FF"/>
                </a:solidFill>
                <a:latin typeface="Arial Narrow" pitchFamily="34" charset="0"/>
                <a:cs typeface="Times New Roman" pitchFamily="18" charset="0"/>
              </a:rPr>
              <a:t>	“And every priest stands daily at his service, offering repeatedly the same sacrifice, which can never take away sins. But when Christ had offered for all time a single sacrifice for sins, he sat down at the right hand of God” </a:t>
            </a:r>
            <a:r>
              <a:rPr lang="en-US" sz="2500" dirty="0">
                <a:latin typeface="Arial Narrow" pitchFamily="34" charset="0"/>
                <a:cs typeface="Times New Roman" pitchFamily="18" charset="0"/>
              </a:rPr>
              <a:t>(Heb. 10:11-12). Jesus offered the real sacrifice to God on Calvary by laying down his life on the cross. Thus he became the eternal high priest. We read in Hebrews: “….he entered once and for all into the Holy place, taking not the blood of goats and calves but his own blood, thus </a:t>
            </a:r>
            <a:r>
              <a:rPr lang="en-US" sz="2500" dirty="0" err="1">
                <a:latin typeface="Arial Narrow" pitchFamily="34" charset="0"/>
                <a:cs typeface="Times New Roman" pitchFamily="18" charset="0"/>
              </a:rPr>
              <a:t>securingeternal</a:t>
            </a:r>
            <a:r>
              <a:rPr lang="en-US" sz="2500" dirty="0">
                <a:latin typeface="Arial Narrow" pitchFamily="34" charset="0"/>
                <a:cs typeface="Times New Roman" pitchFamily="18" charset="0"/>
              </a:rPr>
              <a:t> redemption” (Heb. 9:12).</a:t>
            </a:r>
          </a:p>
        </p:txBody>
      </p:sp>
      <p:pic>
        <p:nvPicPr>
          <p:cNvPr id="6146" name="Picture 2" descr="C:\Users\user\Desktop\christ_passion_movie_cross.jpg"/>
          <p:cNvPicPr>
            <a:picLocks noChangeAspect="1" noChangeArrowheads="1"/>
          </p:cNvPicPr>
          <p:nvPr/>
        </p:nvPicPr>
        <p:blipFill>
          <a:blip r:embed="rId2" cstate="print"/>
          <a:srcRect/>
          <a:stretch>
            <a:fillRect/>
          </a:stretch>
        </p:blipFill>
        <p:spPr bwMode="auto">
          <a:xfrm>
            <a:off x="2133600" y="-1"/>
            <a:ext cx="4876800" cy="3428367"/>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152400"/>
            <a:ext cx="9144000" cy="553998"/>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THE PRIESTHOOD OF JESUS CHRIST</a:t>
            </a:r>
          </a:p>
        </p:txBody>
      </p:sp>
      <p:sp>
        <p:nvSpPr>
          <p:cNvPr id="7" name="TextBox 6"/>
          <p:cNvSpPr txBox="1"/>
          <p:nvPr/>
        </p:nvSpPr>
        <p:spPr>
          <a:xfrm>
            <a:off x="152400" y="3213080"/>
            <a:ext cx="8839200" cy="3416320"/>
          </a:xfrm>
          <a:prstGeom prst="rect">
            <a:avLst/>
          </a:prstGeom>
          <a:noFill/>
        </p:spPr>
        <p:txBody>
          <a:bodyPr wrap="square" rtlCol="0">
            <a:spAutoFit/>
          </a:bodyPr>
          <a:lstStyle/>
          <a:p>
            <a:pPr algn="just"/>
            <a:r>
              <a:rPr lang="en-US" sz="2400" dirty="0">
                <a:latin typeface="Arial Narrow" pitchFamily="34" charset="0"/>
                <a:cs typeface="Times New Roman" pitchFamily="18" charset="0"/>
              </a:rPr>
              <a:t>	The Church offers worship to God through Jesus, the eternal priest. Jesus was not born in the priestly tribe of Levi, but in the kingly tribe of Judea. Therefore He could not be a priest according to his birth as he did not belong to the tribe of Levi. But Jesus is a priest as he is the Son of God. </a:t>
            </a:r>
            <a:r>
              <a:rPr lang="en-US" sz="2400" dirty="0">
                <a:solidFill>
                  <a:srgbClr val="00B0F0"/>
                </a:solidFill>
                <a:latin typeface="Arial Narrow" pitchFamily="34" charset="0"/>
                <a:cs typeface="Times New Roman" pitchFamily="18" charset="0"/>
              </a:rPr>
              <a:t>Jesus the Son of God become an eternal priest through His sacrifice on the cross. As the new people of God, the Church participates in the eternal sacrifice Jesus offered in his own blood. Through this participation the Church becomes a priestly people and a worshipping community. The members of the Church become  holy and redeemed and acceptable to God.</a:t>
            </a:r>
          </a:p>
        </p:txBody>
      </p:sp>
      <p:pic>
        <p:nvPicPr>
          <p:cNvPr id="7170" name="Picture 2" descr="C:\Users\user\Desktop\cross.jpg"/>
          <p:cNvPicPr>
            <a:picLocks noChangeAspect="1" noChangeArrowheads="1"/>
          </p:cNvPicPr>
          <p:nvPr/>
        </p:nvPicPr>
        <p:blipFill>
          <a:blip r:embed="rId2" cstate="print"/>
          <a:srcRect/>
          <a:stretch>
            <a:fillRect/>
          </a:stretch>
        </p:blipFill>
        <p:spPr bwMode="auto">
          <a:xfrm>
            <a:off x="2667000" y="685800"/>
            <a:ext cx="3728545" cy="25146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WE ARE A PRIESTLY PEOPLE</a:t>
            </a:r>
          </a:p>
        </p:txBody>
      </p:sp>
      <p:sp>
        <p:nvSpPr>
          <p:cNvPr id="7" name="TextBox 6"/>
          <p:cNvSpPr txBox="1"/>
          <p:nvPr/>
        </p:nvSpPr>
        <p:spPr>
          <a:xfrm>
            <a:off x="152400" y="1066800"/>
            <a:ext cx="5181600" cy="5755422"/>
          </a:xfrm>
          <a:prstGeom prst="rect">
            <a:avLst/>
          </a:prstGeom>
          <a:noFill/>
        </p:spPr>
        <p:txBody>
          <a:bodyPr wrap="square" rtlCol="0">
            <a:spAutoFit/>
          </a:bodyPr>
          <a:lstStyle/>
          <a:p>
            <a:pPr algn="just"/>
            <a:r>
              <a:rPr lang="en-US" sz="2300" dirty="0">
                <a:latin typeface="Arial Narrow" pitchFamily="34" charset="0"/>
                <a:cs typeface="Times New Roman" pitchFamily="18" charset="0"/>
              </a:rPr>
              <a:t>	By becoming members of the Church through baptism, we share in the royal priesthood of Christ. St. Peter says, </a:t>
            </a:r>
            <a:r>
              <a:rPr lang="en-US" sz="2300" dirty="0">
                <a:solidFill>
                  <a:srgbClr val="FF00FF"/>
                </a:solidFill>
                <a:latin typeface="Arial Narrow" pitchFamily="34" charset="0"/>
                <a:cs typeface="Times New Roman" pitchFamily="18" charset="0"/>
              </a:rPr>
              <a:t>“But you are a chosen race, a royal priesthood, a holy nation, God's own people…” </a:t>
            </a:r>
            <a:r>
              <a:rPr lang="en-US" sz="2300" dirty="0">
                <a:latin typeface="Arial Narrow" pitchFamily="34" charset="0"/>
                <a:cs typeface="Times New Roman" pitchFamily="18" charset="0"/>
              </a:rPr>
              <a:t>(1 Pet. 2:9). Those who are chosen specially for the service of the Church, participates in the ministerial priesthood. Those who are not called to the ministerial priesthood in the Church perform only the functions of royal priesthood. They should perform this function in association with their respective parish Church, the parish priest and the community of believers. The document on the Church instructs us how Christians should exercise their priestly function.</a:t>
            </a:r>
          </a:p>
        </p:txBody>
      </p:sp>
      <p:pic>
        <p:nvPicPr>
          <p:cNvPr id="8194" name="Picture 2" descr="C:\Users\user\Desktop\Bitmap in Page 39-43 (Lesson 6).cdr.jpg"/>
          <p:cNvPicPr>
            <a:picLocks noChangeAspect="1" noChangeArrowheads="1"/>
          </p:cNvPicPr>
          <p:nvPr/>
        </p:nvPicPr>
        <p:blipFill>
          <a:blip r:embed="rId2" cstate="print"/>
          <a:srcRect/>
          <a:stretch>
            <a:fillRect/>
          </a:stretch>
        </p:blipFill>
        <p:spPr bwMode="auto">
          <a:xfrm>
            <a:off x="5508763" y="1219200"/>
            <a:ext cx="3635237" cy="54102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1054</TotalTime>
  <Words>269</Words>
  <Application>Microsoft Office PowerPoint</Application>
  <PresentationFormat>On-screen Show (4:3)</PresentationFormat>
  <Paragraphs>51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Slide 11</vt:lpstr>
      <vt:lpstr>Slide 12</vt:lpstr>
      <vt:lpstr>Word of God:  to Read and  Meditate  </vt:lpstr>
      <vt:lpstr>Word of God to Remember </vt:lpstr>
      <vt:lpstr>Let us Pray</vt:lpstr>
      <vt:lpstr>My Resolution</vt:lpstr>
      <vt:lpstr>To Think with the Church</vt:lpstr>
      <vt:lpstr>To Know the Mother Church</vt:lpstr>
      <vt:lpstr>Questions</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260</cp:revision>
  <dcterms:created xsi:type="dcterms:W3CDTF">2009-12-14T09:57:33Z</dcterms:created>
  <dcterms:modified xsi:type="dcterms:W3CDTF">2015-10-16T07:11:47Z</dcterms:modified>
</cp:coreProperties>
</file>